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452" r:id="rId2"/>
    <p:sldId id="442" r:id="rId3"/>
    <p:sldId id="444" r:id="rId4"/>
    <p:sldId id="421" r:id="rId5"/>
    <p:sldId id="429" r:id="rId6"/>
    <p:sldId id="425" r:id="rId7"/>
    <p:sldId id="435" r:id="rId8"/>
    <p:sldId id="423" r:id="rId9"/>
    <p:sldId id="428" r:id="rId10"/>
    <p:sldId id="426" r:id="rId11"/>
    <p:sldId id="436" r:id="rId12"/>
    <p:sldId id="430" r:id="rId13"/>
    <p:sldId id="441" r:id="rId14"/>
    <p:sldId id="424" r:id="rId15"/>
    <p:sldId id="437" r:id="rId16"/>
    <p:sldId id="409" r:id="rId17"/>
    <p:sldId id="446" r:id="rId18"/>
    <p:sldId id="447" r:id="rId19"/>
    <p:sldId id="448" r:id="rId20"/>
    <p:sldId id="449" r:id="rId21"/>
    <p:sldId id="450" r:id="rId22"/>
  </p:sldIdLst>
  <p:sldSz cx="9144000" cy="6858000" type="screen4x3"/>
  <p:notesSz cx="6807200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2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81" autoAdjust="0"/>
  </p:normalViewPr>
  <p:slideViewPr>
    <p:cSldViewPr>
      <p:cViewPr>
        <p:scale>
          <a:sx n="66" d="100"/>
          <a:sy n="66" d="100"/>
        </p:scale>
        <p:origin x="-14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806" y="-10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mesm\Google%20Drive\SDCD\Community%20Owned%20Group\Community%20Owned%20network%20stats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mesm\Google%20Drive\SDCD\Community%20Owned%20Group\Community%20Owned%20network%20stats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277437542529412"/>
          <c:y val="0.10247123098443357"/>
          <c:w val="0.3779663653154467"/>
          <c:h val="0.69965220661326666"/>
        </c:manualLayout>
      </c:layout>
      <c:overlay val="0"/>
      <c:txPr>
        <a:bodyPr/>
        <a:lstStyle/>
        <a:p>
          <a:pPr>
            <a:defRPr sz="3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ysClr val="windowText" lastClr="000000"/>
              </a:solidFill>
            </a:ln>
          </c:spPr>
          <c:val>
            <c:numRef>
              <c:f>'Community Owned Clubs'!$E$43:$E$46</c:f>
              <c:numCache>
                <c:formatCode>General</c:formatCode>
                <c:ptCount val="4"/>
                <c:pt idx="0">
                  <c:v>7</c:v>
                </c:pt>
                <c:pt idx="1">
                  <c:v>11</c:v>
                </c:pt>
                <c:pt idx="2">
                  <c:v>2</c:v>
                </c:pt>
                <c:pt idx="3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323484-EF5E-4DA4-93A4-B5B88B9E8396}" type="doc">
      <dgm:prSet loTypeId="urn:microsoft.com/office/officeart/2005/8/layout/rings+Icon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3198077-CCFE-4188-B2B9-F640FEE84B64}">
      <dgm:prSet phldrT="[Text]"/>
      <dgm:spPr/>
      <dgm:t>
        <a:bodyPr/>
        <a:lstStyle/>
        <a:p>
          <a:r>
            <a:rPr lang="en-GB" dirty="0" smtClean="0"/>
            <a:t>Internal</a:t>
          </a:r>
          <a:endParaRPr lang="en-GB" dirty="0"/>
        </a:p>
      </dgm:t>
    </dgm:pt>
    <dgm:pt modelId="{91072DD8-A4FB-4219-A556-5D360021DD42}" type="parTrans" cxnId="{02DC9B1A-105B-4843-96D8-A2E8F111F631}">
      <dgm:prSet/>
      <dgm:spPr/>
      <dgm:t>
        <a:bodyPr/>
        <a:lstStyle/>
        <a:p>
          <a:endParaRPr lang="en-GB"/>
        </a:p>
      </dgm:t>
    </dgm:pt>
    <dgm:pt modelId="{C8FFA483-D44F-46DB-81F4-1A03AA493A47}" type="sibTrans" cxnId="{02DC9B1A-105B-4843-96D8-A2E8F111F631}">
      <dgm:prSet/>
      <dgm:spPr/>
      <dgm:t>
        <a:bodyPr/>
        <a:lstStyle/>
        <a:p>
          <a:endParaRPr lang="en-GB"/>
        </a:p>
      </dgm:t>
    </dgm:pt>
    <dgm:pt modelId="{20CBD26D-B9F6-4CA1-AE2D-1FA706EAD486}">
      <dgm:prSet phldrT="[Text]"/>
      <dgm:spPr/>
      <dgm:t>
        <a:bodyPr/>
        <a:lstStyle/>
        <a:p>
          <a:r>
            <a:rPr lang="en-GB" dirty="0" smtClean="0"/>
            <a:t>External</a:t>
          </a:r>
          <a:endParaRPr lang="en-GB" dirty="0"/>
        </a:p>
      </dgm:t>
    </dgm:pt>
    <dgm:pt modelId="{CD58FF42-9244-4E6C-805D-81EC075AC0EF}" type="parTrans" cxnId="{62C43B3C-E757-4C99-955B-49EA78D200D3}">
      <dgm:prSet/>
      <dgm:spPr/>
      <dgm:t>
        <a:bodyPr/>
        <a:lstStyle/>
        <a:p>
          <a:endParaRPr lang="en-GB"/>
        </a:p>
      </dgm:t>
    </dgm:pt>
    <dgm:pt modelId="{7F9CD901-16B3-45DA-88DC-9ECA6F5DF329}" type="sibTrans" cxnId="{62C43B3C-E757-4C99-955B-49EA78D200D3}">
      <dgm:prSet/>
      <dgm:spPr/>
      <dgm:t>
        <a:bodyPr/>
        <a:lstStyle/>
        <a:p>
          <a:endParaRPr lang="en-GB"/>
        </a:p>
      </dgm:t>
    </dgm:pt>
    <dgm:pt modelId="{F87CE3DB-9FA0-4D48-AD1E-07BDA3C3DFEE}" type="pres">
      <dgm:prSet presAssocID="{EE323484-EF5E-4DA4-93A4-B5B88B9E8396}" presName="Name0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9C13CAE-DEF0-4FEA-963F-CE916B66703B}" type="pres">
      <dgm:prSet presAssocID="{EE323484-EF5E-4DA4-93A4-B5B88B9E8396}" presName="ellipse1" presStyleLbl="vennNode1" presStyleIdx="0" presStyleCnt="2" custScaleX="105365" custScaleY="118888" custLinFactNeighborX="-537" custLinFactNeighborY="1708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35E1D7C-8DB0-49C7-A88D-63D3598BEB4C}" type="pres">
      <dgm:prSet presAssocID="{EE323484-EF5E-4DA4-93A4-B5B88B9E8396}" presName="ellipse2" presStyleLbl="vennNode1" presStyleIdx="1" presStyleCnt="2" custScaleX="103679" custScaleY="118466" custLinFactNeighborX="10698" custLinFactNeighborY="-4993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89008BF-C554-4BF0-AF75-47B7DB7E86FD}" type="presOf" srcId="{20CBD26D-B9F6-4CA1-AE2D-1FA706EAD486}" destId="{135E1D7C-8DB0-49C7-A88D-63D3598BEB4C}" srcOrd="0" destOrd="0" presId="urn:microsoft.com/office/officeart/2005/8/layout/rings+Icon"/>
    <dgm:cxn modelId="{62C43B3C-E757-4C99-955B-49EA78D200D3}" srcId="{EE323484-EF5E-4DA4-93A4-B5B88B9E8396}" destId="{20CBD26D-B9F6-4CA1-AE2D-1FA706EAD486}" srcOrd="1" destOrd="0" parTransId="{CD58FF42-9244-4E6C-805D-81EC075AC0EF}" sibTransId="{7F9CD901-16B3-45DA-88DC-9ECA6F5DF329}"/>
    <dgm:cxn modelId="{02DC9B1A-105B-4843-96D8-A2E8F111F631}" srcId="{EE323484-EF5E-4DA4-93A4-B5B88B9E8396}" destId="{33198077-CCFE-4188-B2B9-F640FEE84B64}" srcOrd="0" destOrd="0" parTransId="{91072DD8-A4FB-4219-A556-5D360021DD42}" sibTransId="{C8FFA483-D44F-46DB-81F4-1A03AA493A47}"/>
    <dgm:cxn modelId="{918B4DC6-3CB9-496B-8B6A-4845A1321107}" type="presOf" srcId="{EE323484-EF5E-4DA4-93A4-B5B88B9E8396}" destId="{F87CE3DB-9FA0-4D48-AD1E-07BDA3C3DFEE}" srcOrd="0" destOrd="0" presId="urn:microsoft.com/office/officeart/2005/8/layout/rings+Icon"/>
    <dgm:cxn modelId="{D0DACA57-A0AD-4561-BCC3-95919E36AD2E}" type="presOf" srcId="{33198077-CCFE-4188-B2B9-F640FEE84B64}" destId="{D9C13CAE-DEF0-4FEA-963F-CE916B66703B}" srcOrd="0" destOrd="0" presId="urn:microsoft.com/office/officeart/2005/8/layout/rings+Icon"/>
    <dgm:cxn modelId="{C4A58773-0DAC-4DFA-876E-C5E221932E36}" type="presParOf" srcId="{F87CE3DB-9FA0-4D48-AD1E-07BDA3C3DFEE}" destId="{D9C13CAE-DEF0-4FEA-963F-CE916B66703B}" srcOrd="0" destOrd="0" presId="urn:microsoft.com/office/officeart/2005/8/layout/rings+Icon"/>
    <dgm:cxn modelId="{0A66585D-BBBD-4933-9B4D-8750882D6BFA}" type="presParOf" srcId="{F87CE3DB-9FA0-4D48-AD1E-07BDA3C3DFEE}" destId="{135E1D7C-8DB0-49C7-A88D-63D3598BEB4C}" srcOrd="1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C13CAE-DEF0-4FEA-963F-CE916B66703B}">
      <dsp:nvSpPr>
        <dsp:cNvPr id="0" name=""/>
        <dsp:cNvSpPr/>
      </dsp:nvSpPr>
      <dsp:spPr>
        <a:xfrm>
          <a:off x="1133514" y="188810"/>
          <a:ext cx="2568610" cy="289848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/>
            <a:t>Internal</a:t>
          </a:r>
          <a:endParaRPr lang="en-GB" sz="3500" kern="1200" dirty="0"/>
        </a:p>
      </dsp:txBody>
      <dsp:txXfrm>
        <a:off x="1509678" y="613283"/>
        <a:ext cx="1816282" cy="2049535"/>
      </dsp:txXfrm>
    </dsp:sp>
    <dsp:sp modelId="{135E1D7C-8DB0-49C7-A88D-63D3598BEB4C}">
      <dsp:nvSpPr>
        <dsp:cNvPr id="0" name=""/>
        <dsp:cNvSpPr/>
      </dsp:nvSpPr>
      <dsp:spPr>
        <a:xfrm>
          <a:off x="2682683" y="186066"/>
          <a:ext cx="2527509" cy="288819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/>
            <a:t>External</a:t>
          </a:r>
          <a:endParaRPr lang="en-GB" sz="3500" kern="1200" dirty="0"/>
        </a:p>
      </dsp:txBody>
      <dsp:txXfrm>
        <a:off x="3052828" y="609032"/>
        <a:ext cx="1787219" cy="20422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0.01001</cdr:x>
      <cdr:y>0.1336</cdr:y>
    </cdr:from>
    <cdr:to>
      <cdr:x>0.6343</cdr:x>
      <cdr:y>0.77006</cdr:y>
    </cdr:to>
    <cdr:pic>
      <cdr:nvPicPr>
        <cdr:cNvPr id="2" name="Picture 1"/>
        <cdr:cNvPicPr/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82352" y="604664"/>
          <a:ext cx="5137720" cy="288061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0647"/>
            <a:ext cx="2949786" cy="496967"/>
          </a:xfrm>
          <a:prstGeom prst="rect">
            <a:avLst/>
          </a:prstGeom>
        </p:spPr>
        <p:txBody>
          <a:bodyPr vert="horz" lIns="91842" tIns="45921" rIns="91842" bIns="4592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/>
              <a:t>www.communityshares.org.uk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1842" tIns="45921" rIns="91842" bIns="4592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/>
              <a:t>Page -</a:t>
            </a:r>
            <a:fld id="{D76B55F9-8D64-42EC-807A-15A28064DE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011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6" cy="496967"/>
          </a:xfrm>
          <a:prstGeom prst="rect">
            <a:avLst/>
          </a:prstGeom>
        </p:spPr>
        <p:txBody>
          <a:bodyPr vert="horz" lIns="91842" tIns="45921" rIns="91842" bIns="4592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842" tIns="45921" rIns="91842" bIns="4592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EB9236-D41A-4035-BD7A-A06509B195E7}" type="datetimeFigureOut">
              <a:rPr lang="en-US"/>
              <a:pPr>
                <a:defRPr/>
              </a:pPr>
              <a:t>1/15/2015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42" tIns="45921" rIns="91842" bIns="45921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3"/>
          </a:xfrm>
          <a:prstGeom prst="rect">
            <a:avLst/>
          </a:prstGeom>
        </p:spPr>
        <p:txBody>
          <a:bodyPr vert="horz" lIns="91842" tIns="45921" rIns="91842" bIns="4592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6" cy="496967"/>
          </a:xfrm>
          <a:prstGeom prst="rect">
            <a:avLst/>
          </a:prstGeom>
        </p:spPr>
        <p:txBody>
          <a:bodyPr vert="horz" lIns="91842" tIns="45921" rIns="91842" bIns="4592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1842" tIns="45921" rIns="91842" bIns="4592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251BEDB-F9ED-4F8E-9FAD-A27A747F48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3758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59571-9983-4649-B509-C4EFEF941572}" type="datetimeFigureOut">
              <a:rPr lang="en-US"/>
              <a:pPr>
                <a:defRPr/>
              </a:pPr>
              <a:t>1/15/2015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19E16-4EBF-44FB-AC96-E393E93ED9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AE98A-B162-47A7-AE71-A8952518D482}" type="datetimeFigureOut">
              <a:rPr lang="en-US"/>
              <a:pPr>
                <a:defRPr/>
              </a:pPr>
              <a:t>1/15/2015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AB3E5-2F4E-4669-B841-4F2B02E4FAE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FDB40-90D8-45F5-8040-80FD5FCEDE79}" type="datetimeFigureOut">
              <a:rPr lang="en-US"/>
              <a:pPr>
                <a:defRPr/>
              </a:pPr>
              <a:t>1/15/2015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397CE-F92A-4E12-B1F6-6AAF68A00C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48993-7276-4A43-BDE2-701CA21824F4}" type="datetimeFigureOut">
              <a:rPr lang="en-US"/>
              <a:pPr>
                <a:defRPr/>
              </a:pPr>
              <a:t>1/15/2015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EAEBC-8F1A-4A1B-B862-2255C231E6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E34A2-5FA7-4731-93D1-63FB1736B7AE}" type="datetimeFigureOut">
              <a:rPr lang="en-US"/>
              <a:pPr>
                <a:defRPr/>
              </a:pPr>
              <a:t>1/15/2015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3C3BD-D7B4-4336-B237-89DB555E91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03AB4-D6A1-41C7-BEC9-E92E1F44EAF8}" type="datetimeFigureOut">
              <a:rPr lang="en-US"/>
              <a:pPr>
                <a:defRPr/>
              </a:pPr>
              <a:t>1/15/2015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33E0F-43AC-4EEE-A455-C6E9ADFD0F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CC6CE-EB5E-4808-99F7-FA0D5BAFAEDA}" type="datetimeFigureOut">
              <a:rPr lang="en-US"/>
              <a:pPr>
                <a:defRPr/>
              </a:pPr>
              <a:t>1/15/2015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EFC52-F637-4617-B7B8-9657F985E7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44F0C-79C0-49A3-9129-3782DC7BE99E}" type="datetimeFigureOut">
              <a:rPr lang="en-US"/>
              <a:pPr>
                <a:defRPr/>
              </a:pPr>
              <a:t>1/15/2015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BA99B-0C6F-4DC3-9811-010DD7EBAF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7CFF8-F4E5-45E7-BBC3-7350F1189ABE}" type="datetimeFigureOut">
              <a:rPr lang="en-US"/>
              <a:pPr>
                <a:defRPr/>
              </a:pPr>
              <a:t>1/15/2015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39D11-0D4E-41D2-87B5-D24F26B254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D4C14-9338-48A9-887C-396E51C0FC1A}" type="datetimeFigureOut">
              <a:rPr lang="en-US"/>
              <a:pPr>
                <a:defRPr/>
              </a:pPr>
              <a:t>1/15/2015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C95EC-D74D-402C-B28E-21968D6BE9B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AE8FF-995B-402C-9F0E-E603F2845135}" type="datetimeFigureOut">
              <a:rPr lang="en-US"/>
              <a:pPr>
                <a:defRPr/>
              </a:pPr>
              <a:t>1/15/2015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D6C4E-6804-4A98-9266-78940FDC9E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E44360-2E0B-495E-9AE4-F5B4F718E3C8}" type="datetimeFigureOut">
              <a:rPr lang="en-US"/>
              <a:pPr>
                <a:defRPr/>
              </a:pPr>
              <a:t>1/15/2015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28A8D6-E1BD-4643-AC9A-8737312FBCD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3" r:id="rId1"/>
    <p:sldLayoutId id="2147484324" r:id="rId2"/>
    <p:sldLayoutId id="2147484325" r:id="rId3"/>
    <p:sldLayoutId id="2147484326" r:id="rId4"/>
    <p:sldLayoutId id="2147484327" r:id="rId5"/>
    <p:sldLayoutId id="2147484328" r:id="rId6"/>
    <p:sldLayoutId id="2147484329" r:id="rId7"/>
    <p:sldLayoutId id="2147484330" r:id="rId8"/>
    <p:sldLayoutId id="2147484331" r:id="rId9"/>
    <p:sldLayoutId id="2147484332" r:id="rId10"/>
    <p:sldLayoutId id="21474843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jpeg"/><Relationship Id="rId26" Type="http://schemas.openxmlformats.org/officeDocument/2006/relationships/image" Target="../media/image30.jpeg"/><Relationship Id="rId39" Type="http://schemas.openxmlformats.org/officeDocument/2006/relationships/image" Target="../media/image43.png"/><Relationship Id="rId3" Type="http://schemas.openxmlformats.org/officeDocument/2006/relationships/image" Target="../media/image7.jpeg"/><Relationship Id="rId21" Type="http://schemas.openxmlformats.org/officeDocument/2006/relationships/image" Target="../media/image25.jpeg"/><Relationship Id="rId34" Type="http://schemas.openxmlformats.org/officeDocument/2006/relationships/image" Target="../media/image38.jpe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38" Type="http://schemas.openxmlformats.org/officeDocument/2006/relationships/image" Target="../media/image42.png"/><Relationship Id="rId2" Type="http://schemas.openxmlformats.org/officeDocument/2006/relationships/image" Target="../media/image1.png"/><Relationship Id="rId16" Type="http://schemas.openxmlformats.org/officeDocument/2006/relationships/image" Target="../media/image20.png"/><Relationship Id="rId20" Type="http://schemas.openxmlformats.org/officeDocument/2006/relationships/image" Target="../media/image24.jpeg"/><Relationship Id="rId29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24" Type="http://schemas.openxmlformats.org/officeDocument/2006/relationships/image" Target="../media/image28.png"/><Relationship Id="rId32" Type="http://schemas.openxmlformats.org/officeDocument/2006/relationships/image" Target="../media/image36.png"/><Relationship Id="rId37" Type="http://schemas.openxmlformats.org/officeDocument/2006/relationships/image" Target="../media/image41.jpe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jpeg"/><Relationship Id="rId28" Type="http://schemas.openxmlformats.org/officeDocument/2006/relationships/image" Target="../media/image32.jpeg"/><Relationship Id="rId36" Type="http://schemas.openxmlformats.org/officeDocument/2006/relationships/image" Target="../media/image40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31" Type="http://schemas.openxmlformats.org/officeDocument/2006/relationships/image" Target="../media/image3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jpeg"/><Relationship Id="rId22" Type="http://schemas.openxmlformats.org/officeDocument/2006/relationships/image" Target="../media/image26.jpeg"/><Relationship Id="rId27" Type="http://schemas.openxmlformats.org/officeDocument/2006/relationships/image" Target="../media/image31.png"/><Relationship Id="rId30" Type="http://schemas.openxmlformats.org/officeDocument/2006/relationships/image" Target="../media/image34.jpeg"/><Relationship Id="rId35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png"/><Relationship Id="rId7" Type="http://schemas.openxmlformats.org/officeDocument/2006/relationships/image" Target="../media/image5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png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086" y="1"/>
            <a:ext cx="136191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2060848"/>
            <a:ext cx="8640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+mj-lt"/>
              </a:rPr>
              <a:t>Is it time for supporters to own Dulwich Hamlet FC?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544522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/>
              <a:t>James </a:t>
            </a:r>
            <a:r>
              <a:rPr lang="en-GB" b="1" dirty="0" smtClean="0"/>
              <a:t>Mathie</a:t>
            </a:r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>SD Club Development </a:t>
            </a:r>
            <a:endParaRPr lang="en-GB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241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707" y="1"/>
            <a:ext cx="958292" cy="119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7955" y="1711363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308584" y="404664"/>
            <a:ext cx="745855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400" b="1" dirty="0" smtClean="0">
                <a:solidFill>
                  <a:prstClr val="black"/>
                </a:solidFill>
                <a:latin typeface="+mj-lt"/>
              </a:rPr>
              <a:t>A bit about us</a:t>
            </a:r>
            <a:endParaRPr lang="en-GB" sz="3400" b="1" dirty="0">
              <a:solidFill>
                <a:prstClr val="black"/>
              </a:solidFill>
              <a:latin typeface="+mj-lt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298712" y="1100624"/>
            <a:ext cx="849694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n-lt"/>
                <a:cs typeface="Arial" panose="020B0604020202020204" pitchFamily="34" charset="0"/>
              </a:rPr>
              <a:t>We were set-up in 1999 to help to bring supporters of English football clubs </a:t>
            </a:r>
            <a:r>
              <a:rPr lang="en-GB" b="1" dirty="0" smtClean="0">
                <a:latin typeface="+mn-lt"/>
                <a:cs typeface="Arial" panose="020B0604020202020204" pitchFamily="34" charset="0"/>
              </a:rPr>
              <a:t>closer to their supporters and their community </a:t>
            </a:r>
            <a:r>
              <a:rPr lang="en-GB" dirty="0" smtClean="0">
                <a:latin typeface="+mn-lt"/>
                <a:cs typeface="Arial" panose="020B0604020202020204" pitchFamily="34" charset="0"/>
              </a:rPr>
              <a:t>by setting up Supporters </a:t>
            </a:r>
            <a:r>
              <a:rPr lang="en-GB" dirty="0" smtClean="0">
                <a:latin typeface="+mn-lt"/>
                <a:cs typeface="Arial" panose="020B0604020202020204" pitchFamily="34" charset="0"/>
              </a:rPr>
              <a:t>Trusts inspired by the work of Brian Lomax at Northampton Town </a:t>
            </a:r>
            <a:r>
              <a:rPr lang="en-GB" b="1" dirty="0" smtClean="0">
                <a:latin typeface="+mn-lt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+mn-lt"/>
                <a:cs typeface="Arial" panose="020B0604020202020204" pitchFamily="34" charset="0"/>
              </a:rPr>
              <a:t/>
            </a:r>
            <a:br>
              <a:rPr lang="en-GB" dirty="0" smtClean="0">
                <a:latin typeface="+mn-lt"/>
                <a:cs typeface="Arial" panose="020B0604020202020204" pitchFamily="34" charset="0"/>
              </a:rPr>
            </a:br>
            <a:endParaRPr lang="en-GB" dirty="0" smtClean="0">
              <a:latin typeface="+mn-lt"/>
              <a:cs typeface="Arial" panose="020B0604020202020204" pitchFamily="34" charset="0"/>
            </a:endParaRPr>
          </a:p>
          <a:p>
            <a:r>
              <a:rPr lang="en-GB" dirty="0" smtClean="0">
                <a:latin typeface="+mn-lt"/>
                <a:cs typeface="Arial" panose="020B0604020202020204" pitchFamily="34" charset="0"/>
              </a:rPr>
              <a:t>In the UK we have now set up </a:t>
            </a:r>
            <a:r>
              <a:rPr lang="en-GB" b="1" dirty="0" smtClean="0">
                <a:latin typeface="+mn-lt"/>
                <a:cs typeface="Arial" panose="020B0604020202020204" pitchFamily="34" charset="0"/>
              </a:rPr>
              <a:t>190 Supporters Trusts </a:t>
            </a:r>
            <a:r>
              <a:rPr lang="en-GB" dirty="0" smtClean="0">
                <a:latin typeface="+mn-lt"/>
                <a:cs typeface="Arial" panose="020B0604020202020204" pitchFamily="34" charset="0"/>
              </a:rPr>
              <a:t>with a combined membership of over </a:t>
            </a:r>
            <a:r>
              <a:rPr lang="en-GB" b="1" dirty="0" smtClean="0">
                <a:latin typeface="+mn-lt"/>
                <a:cs typeface="Arial" panose="020B0604020202020204" pitchFamily="34" charset="0"/>
              </a:rPr>
              <a:t>750,000 members</a:t>
            </a:r>
          </a:p>
          <a:p>
            <a:endParaRPr lang="en-GB" b="1" dirty="0">
              <a:latin typeface="+mn-lt"/>
              <a:cs typeface="Arial" panose="020B0604020202020204" pitchFamily="34" charset="0"/>
            </a:endParaRPr>
          </a:p>
          <a:p>
            <a:r>
              <a:rPr lang="en-GB" dirty="0">
                <a:latin typeface="+mn-lt"/>
                <a:cs typeface="Arial" panose="020B0604020202020204" pitchFamily="34" charset="0"/>
              </a:rPr>
              <a:t>T</a:t>
            </a:r>
            <a:r>
              <a:rPr lang="en-GB" dirty="0" smtClean="0">
                <a:latin typeface="+mn-lt"/>
                <a:cs typeface="Arial" panose="020B0604020202020204" pitchFamily="34" charset="0"/>
              </a:rPr>
              <a:t>hese groups have </a:t>
            </a:r>
            <a:r>
              <a:rPr lang="en-GB" b="1" dirty="0" smtClean="0">
                <a:latin typeface="+mn-lt"/>
                <a:cs typeface="Arial" panose="020B0604020202020204" pitchFamily="34" charset="0"/>
              </a:rPr>
              <a:t>collectively raised more than £40 million </a:t>
            </a:r>
            <a:r>
              <a:rPr lang="en-GB" dirty="0" smtClean="0">
                <a:latin typeface="+mn-lt"/>
                <a:cs typeface="Arial" panose="020B0604020202020204" pitchFamily="34" charset="0"/>
              </a:rPr>
              <a:t>which has been reinvested to help them increase their involvement with club and community</a:t>
            </a:r>
            <a:endParaRPr lang="en-GB" b="1" dirty="0" smtClean="0">
              <a:latin typeface="+mn-lt"/>
              <a:cs typeface="Arial" panose="020B0604020202020204" pitchFamily="34" charset="0"/>
            </a:endParaRPr>
          </a:p>
          <a:p>
            <a:endParaRPr lang="en-GB" b="1" dirty="0">
              <a:latin typeface="+mn-lt"/>
              <a:cs typeface="Arial" panose="020B0604020202020204" pitchFamily="34" charset="0"/>
            </a:endParaRPr>
          </a:p>
          <a:p>
            <a:r>
              <a:rPr lang="en-GB" dirty="0" smtClean="0">
                <a:latin typeface="+mn-lt"/>
                <a:cs typeface="Arial" panose="020B0604020202020204" pitchFamily="34" charset="0"/>
              </a:rPr>
              <a:t>We now provide help to supporters across </a:t>
            </a:r>
            <a:r>
              <a:rPr lang="en-GB" b="1" dirty="0" smtClean="0">
                <a:latin typeface="+mn-lt"/>
                <a:cs typeface="Arial" panose="020B0604020202020204" pitchFamily="34" charset="0"/>
              </a:rPr>
              <a:t>23 European countries</a:t>
            </a:r>
          </a:p>
          <a:p>
            <a:endParaRPr lang="en-GB" b="1" dirty="0">
              <a:latin typeface="+mn-lt"/>
              <a:cs typeface="Arial" panose="020B0604020202020204" pitchFamily="34" charset="0"/>
            </a:endParaRPr>
          </a:p>
          <a:p>
            <a:r>
              <a:rPr lang="en-GB" dirty="0">
                <a:latin typeface="+mn-lt"/>
                <a:cs typeface="Arial" panose="020B0604020202020204" pitchFamily="34" charset="0"/>
              </a:rPr>
              <a:t>We </a:t>
            </a:r>
            <a:r>
              <a:rPr lang="en-GB" b="1" dirty="0">
                <a:latin typeface="+mn-lt"/>
                <a:cs typeface="Arial" panose="020B0604020202020204" pitchFamily="34" charset="0"/>
              </a:rPr>
              <a:t>train, skill and </a:t>
            </a:r>
            <a:r>
              <a:rPr lang="en-GB" b="1" dirty="0" smtClean="0">
                <a:latin typeface="+mn-lt"/>
                <a:cs typeface="Arial" panose="020B0604020202020204" pitchFamily="34" charset="0"/>
              </a:rPr>
              <a:t>support </a:t>
            </a:r>
            <a:r>
              <a:rPr lang="en-GB" dirty="0" smtClean="0">
                <a:latin typeface="+mn-lt"/>
                <a:cs typeface="Arial" panose="020B0604020202020204" pitchFamily="34" charset="0"/>
              </a:rPr>
              <a:t>hundreds </a:t>
            </a:r>
            <a:r>
              <a:rPr lang="en-GB" dirty="0">
                <a:latin typeface="+mn-lt"/>
                <a:cs typeface="Arial" panose="020B0604020202020204" pitchFamily="34" charset="0"/>
              </a:rPr>
              <a:t>of </a:t>
            </a:r>
            <a:r>
              <a:rPr lang="en-GB" b="1" dirty="0" smtClean="0">
                <a:latin typeface="+mn-lt"/>
                <a:cs typeface="Arial" panose="020B0604020202020204" pitchFamily="34" charset="0"/>
              </a:rPr>
              <a:t>volunteers</a:t>
            </a:r>
          </a:p>
          <a:p>
            <a:endParaRPr lang="en-GB" b="1" dirty="0">
              <a:latin typeface="+mn-lt"/>
              <a:cs typeface="Arial" panose="020B0604020202020204" pitchFamily="34" charset="0"/>
            </a:endParaRPr>
          </a:p>
          <a:p>
            <a:r>
              <a:rPr lang="en-GB" dirty="0" smtClean="0">
                <a:latin typeface="+mn-lt"/>
                <a:cs typeface="Arial" panose="020B0604020202020204" pitchFamily="34" charset="0"/>
              </a:rPr>
              <a:t>We utilise our unique experience of spectator sport to </a:t>
            </a:r>
            <a:r>
              <a:rPr lang="en-GB" b="1" dirty="0" smtClean="0">
                <a:latin typeface="+mn-lt"/>
                <a:cs typeface="Arial" panose="020B0604020202020204" pitchFamily="34" charset="0"/>
              </a:rPr>
              <a:t>produce research &amp; best practice</a:t>
            </a:r>
            <a:r>
              <a:rPr lang="en-GB" dirty="0" smtClean="0">
                <a:latin typeface="+mn-lt"/>
                <a:cs typeface="Arial" panose="020B0604020202020204" pitchFamily="34" charset="0"/>
              </a:rPr>
              <a:t>, which is not only academically robust but based on experience </a:t>
            </a:r>
          </a:p>
          <a:p>
            <a:endParaRPr lang="en-GB" dirty="0">
              <a:latin typeface="+mn-lt"/>
              <a:cs typeface="Arial" panose="020B0604020202020204" pitchFamily="34" charset="0"/>
            </a:endParaRPr>
          </a:p>
          <a:p>
            <a:r>
              <a:rPr lang="en-GB" dirty="0" smtClean="0">
                <a:latin typeface="+mn-lt"/>
                <a:cs typeface="Arial" panose="020B0604020202020204" pitchFamily="34" charset="0"/>
              </a:rPr>
              <a:t>This work led us to </a:t>
            </a:r>
            <a:r>
              <a:rPr lang="en-GB" b="1" dirty="0" smtClean="0">
                <a:latin typeface="+mn-lt"/>
                <a:cs typeface="Arial" panose="020B0604020202020204" pitchFamily="34" charset="0"/>
              </a:rPr>
              <a:t>applying the same principles to sports clubs</a:t>
            </a:r>
            <a:r>
              <a:rPr lang="en-GB" dirty="0" smtClean="0">
                <a:latin typeface="+mn-lt"/>
                <a:cs typeface="Arial" panose="020B0604020202020204" pitchFamily="34" charset="0"/>
              </a:rPr>
              <a:t>….</a:t>
            </a:r>
          </a:p>
          <a:p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7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383989" y="460703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5400" b="1" dirty="0" smtClean="0"/>
              <a:t>SD Club Development</a:t>
            </a:r>
            <a:endParaRPr lang="en-GB" sz="5400" b="1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8979574"/>
              </p:ext>
            </p:extLst>
          </p:nvPr>
        </p:nvGraphicFramePr>
        <p:xfrm>
          <a:off x="2195736" y="2204864"/>
          <a:ext cx="4716015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727" y="1"/>
            <a:ext cx="1131272" cy="141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448575" y="2132856"/>
            <a:ext cx="7776864" cy="2791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en-GB" sz="2400" b="1" dirty="0" smtClean="0">
                <a:latin typeface="Calibri"/>
                <a:ea typeface="Calibri"/>
                <a:cs typeface="Times New Roman"/>
              </a:rPr>
              <a:t>Set-up in June 2013 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en-GB" sz="2400" b="1" dirty="0" smtClean="0">
                <a:latin typeface="Calibri"/>
                <a:ea typeface="Calibri"/>
                <a:cs typeface="Times New Roman"/>
              </a:rPr>
              <a:t>SDCD offers 3 core services</a:t>
            </a:r>
            <a:endParaRPr lang="en-GB" sz="2400" b="1" dirty="0">
              <a:latin typeface="Calibri"/>
              <a:ea typeface="Calibri"/>
              <a:cs typeface="Times New Roman"/>
            </a:endParaRPr>
          </a:p>
          <a:p>
            <a:pPr marL="800100" lvl="1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b="1" dirty="0">
                <a:latin typeface="Calibri"/>
                <a:ea typeface="Calibri"/>
                <a:cs typeface="Times New Roman"/>
              </a:rPr>
              <a:t>Creating</a:t>
            </a:r>
            <a:r>
              <a:rPr lang="en-GB" dirty="0">
                <a:latin typeface="Calibri"/>
                <a:ea typeface="Calibri"/>
                <a:cs typeface="Times New Roman"/>
              </a:rPr>
              <a:t> community owned </a:t>
            </a:r>
            <a:r>
              <a:rPr lang="en-GB" dirty="0" smtClean="0">
                <a:latin typeface="Calibri"/>
                <a:ea typeface="Calibri"/>
                <a:cs typeface="Times New Roman"/>
              </a:rPr>
              <a:t>clubs</a:t>
            </a:r>
          </a:p>
          <a:p>
            <a:pPr marL="800100" lvl="1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endParaRPr lang="en-GB" dirty="0" smtClean="0">
              <a:latin typeface="Calibri"/>
              <a:ea typeface="Calibri"/>
              <a:cs typeface="Times New Roman"/>
            </a:endParaRPr>
          </a:p>
          <a:p>
            <a:pPr marL="800100" lvl="1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b="1" dirty="0" smtClean="0">
                <a:latin typeface="Calibri"/>
                <a:ea typeface="Calibri"/>
                <a:cs typeface="Times New Roman"/>
              </a:rPr>
              <a:t>Developing</a:t>
            </a:r>
            <a:r>
              <a:rPr lang="en-GB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en-GB" dirty="0">
                <a:latin typeface="Calibri"/>
                <a:ea typeface="Calibri"/>
                <a:cs typeface="Times New Roman"/>
              </a:rPr>
              <a:t>existing community owned </a:t>
            </a:r>
            <a:r>
              <a:rPr lang="en-GB" dirty="0" smtClean="0">
                <a:latin typeface="Calibri"/>
                <a:ea typeface="Calibri"/>
                <a:cs typeface="Times New Roman"/>
              </a:rPr>
              <a:t>clubs</a:t>
            </a:r>
          </a:p>
          <a:p>
            <a:pPr marL="800100" lvl="1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endParaRPr lang="en-GB" dirty="0" smtClean="0">
              <a:latin typeface="Calibri"/>
              <a:ea typeface="Calibri"/>
              <a:cs typeface="Times New Roman"/>
            </a:endParaRPr>
          </a:p>
          <a:p>
            <a:pPr marL="800100" lvl="1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b="1" dirty="0" smtClean="0">
                <a:latin typeface="Calibri"/>
                <a:ea typeface="Calibri"/>
                <a:cs typeface="Times New Roman"/>
              </a:rPr>
              <a:t>Exploring</a:t>
            </a:r>
            <a:r>
              <a:rPr lang="en-GB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en-GB" dirty="0">
                <a:latin typeface="Calibri"/>
                <a:ea typeface="Calibri"/>
                <a:cs typeface="Times New Roman"/>
              </a:rPr>
              <a:t>community ownership opportunities</a:t>
            </a:r>
            <a:endParaRPr lang="en-GB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8960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086" y="1"/>
            <a:ext cx="136191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2060848"/>
            <a:ext cx="86409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+mj-lt"/>
              </a:rPr>
              <a:t>We believe success </a:t>
            </a:r>
            <a:r>
              <a:rPr lang="en-GB" sz="5400" b="1" dirty="0" smtClean="0">
                <a:latin typeface="+mj-lt"/>
              </a:rPr>
              <a:t>flows from your choice of Club structure…</a:t>
            </a:r>
          </a:p>
        </p:txBody>
      </p:sp>
    </p:spTree>
    <p:extLst>
      <p:ext uri="{BB962C8B-B14F-4D97-AF65-F5344CB8AC3E}">
        <p14:creationId xmlns:p14="http://schemas.microsoft.com/office/powerpoint/2010/main" val="175695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086" y="1"/>
            <a:ext cx="136191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7955" y="1711363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59469" y="1971043"/>
            <a:ext cx="84019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+mn-lt"/>
              </a:rPr>
              <a:t>More supporters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+mn-lt"/>
              </a:rPr>
              <a:t>More volunteers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+mn-lt"/>
              </a:rPr>
              <a:t>More sponsors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+mn-lt"/>
              </a:rPr>
              <a:t>More trust</a:t>
            </a:r>
            <a:endParaRPr lang="en-GB" sz="2000" dirty="0">
              <a:solidFill>
                <a:prstClr val="black"/>
              </a:solidFill>
              <a:latin typeface="+mn-lt"/>
            </a:endParaRP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+mn-lt"/>
              </a:rPr>
              <a:t>More money  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+mn-lt"/>
              </a:rPr>
              <a:t>More protection 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+mn-lt"/>
              </a:rPr>
              <a:t>More sustained success</a:t>
            </a:r>
          </a:p>
          <a:p>
            <a:pPr lvl="0"/>
            <a:endParaRPr lang="en-GB" sz="2600" dirty="0"/>
          </a:p>
        </p:txBody>
      </p:sp>
      <p:sp>
        <p:nvSpPr>
          <p:cNvPr id="3" name="Rectangle 2"/>
          <p:cNvSpPr/>
          <p:nvPr/>
        </p:nvSpPr>
        <p:spPr>
          <a:xfrm>
            <a:off x="308585" y="837882"/>
            <a:ext cx="745855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400" b="1" dirty="0" smtClean="0">
                <a:solidFill>
                  <a:prstClr val="black"/>
                </a:solidFill>
                <a:latin typeface="+mj-lt"/>
              </a:rPr>
              <a:t>…get it right &amp; you set yourselves up for </a:t>
            </a:r>
            <a:endParaRPr lang="en-GB" sz="3400" b="1" dirty="0">
              <a:solidFill>
                <a:prstClr val="black"/>
              </a:solidFill>
              <a:latin typeface="+mj-lt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341" y="1971043"/>
            <a:ext cx="54483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88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630" y="548680"/>
            <a:ext cx="7772400" cy="2016224"/>
          </a:xfrm>
        </p:spPr>
        <p:txBody>
          <a:bodyPr/>
          <a:lstStyle/>
          <a:p>
            <a:pPr algn="l"/>
            <a:r>
              <a:rPr lang="en-GB" sz="6000" b="1" dirty="0" smtClean="0">
                <a:solidFill>
                  <a:srgbClr val="1A12B8"/>
                </a:solidFill>
              </a:rPr>
              <a:t/>
            </a:r>
            <a:br>
              <a:rPr lang="en-GB" sz="6000" b="1" dirty="0" smtClean="0">
                <a:solidFill>
                  <a:srgbClr val="1A12B8"/>
                </a:solidFill>
              </a:rPr>
            </a:br>
            <a:r>
              <a:rPr lang="en-GB" sz="6000" b="1" dirty="0" smtClean="0"/>
              <a:t/>
            </a:r>
            <a:br>
              <a:rPr lang="en-GB" sz="6000" b="1" dirty="0" smtClean="0"/>
            </a:br>
            <a:r>
              <a:rPr lang="en-GB" sz="2000" b="1" dirty="0" smtClean="0"/>
              <a:t/>
            </a:r>
            <a:br>
              <a:rPr lang="en-GB" sz="2000" b="1" dirty="0" smtClean="0"/>
            </a:br>
            <a:r>
              <a:rPr lang="en-GB" sz="2000" b="1" dirty="0" smtClean="0"/>
              <a:t/>
            </a:r>
            <a:br>
              <a:rPr lang="en-GB" sz="2000" b="1" dirty="0" smtClean="0"/>
            </a:br>
            <a:r>
              <a:rPr lang="en-GB" sz="6000" b="1" dirty="0" smtClean="0">
                <a:solidFill>
                  <a:srgbClr val="1A12B8"/>
                </a:solidFill>
              </a:rPr>
              <a:t/>
            </a:r>
            <a:br>
              <a:rPr lang="en-GB" sz="6000" b="1" dirty="0" smtClean="0">
                <a:solidFill>
                  <a:srgbClr val="1A12B8"/>
                </a:solidFill>
              </a:rPr>
            </a:br>
            <a:r>
              <a:rPr lang="en-GB" sz="6000" b="1" dirty="0" smtClean="0">
                <a:solidFill>
                  <a:srgbClr val="1A12B8"/>
                </a:solidFill>
              </a:rPr>
              <a:t/>
            </a:r>
            <a:br>
              <a:rPr lang="en-GB" sz="6000" b="1" dirty="0" smtClean="0">
                <a:solidFill>
                  <a:srgbClr val="1A12B8"/>
                </a:solidFill>
              </a:rPr>
            </a:br>
            <a:endParaRPr lang="en-GB" sz="6000" b="1" dirty="0">
              <a:solidFill>
                <a:srgbClr val="1A12B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1362" y="959970"/>
            <a:ext cx="8604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Does our existing structure encourage people to be part of the club?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Do we want one, a few or lots of people to own the club?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If we want to widen the ownership to as many people as possible, how do we make decisions with so many opinions?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Do we have aspirations to own and develop facilities for the club?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How will they be funded?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Could our club structure help us reduce costs and increase income?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Would changing our </a:t>
            </a:r>
            <a:r>
              <a:rPr lang="en-GB" sz="2000" dirty="0">
                <a:latin typeface="+mn-lt"/>
              </a:rPr>
              <a:t>legal </a:t>
            </a:r>
            <a:r>
              <a:rPr lang="en-GB" sz="2000" dirty="0" smtClean="0">
                <a:latin typeface="+mn-lt"/>
              </a:rPr>
              <a:t>entity help? If so what are the options?</a:t>
            </a:r>
            <a:endParaRPr lang="en-GB" sz="2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892" y="344417"/>
            <a:ext cx="70414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b="1" dirty="0" smtClean="0">
                <a:latin typeface="+mj-lt"/>
              </a:rPr>
              <a:t>A few questions to consider… </a:t>
            </a:r>
            <a:endParaRPr lang="en-GB" sz="3400" b="1" dirty="0">
              <a:latin typeface="+mj-lt"/>
            </a:endParaRPr>
          </a:p>
        </p:txBody>
      </p:sp>
      <p:pic>
        <p:nvPicPr>
          <p:cNvPr id="8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727" y="1"/>
            <a:ext cx="1131272" cy="141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66" y="4602733"/>
            <a:ext cx="8901424" cy="200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21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548680"/>
            <a:ext cx="783321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000" b="1" dirty="0" smtClean="0">
                <a:solidFill>
                  <a:prstClr val="black"/>
                </a:solidFill>
                <a:latin typeface="+mj-lt"/>
              </a:rPr>
              <a:t>What do SDCD think a good club looks like? </a:t>
            </a:r>
            <a:endParaRPr lang="en-GB" sz="3000" b="1" dirty="0">
              <a:solidFill>
                <a:prstClr val="black"/>
              </a:solidFill>
              <a:latin typeface="+mj-lt"/>
            </a:endParaRPr>
          </a:p>
        </p:txBody>
      </p:sp>
      <p:pic>
        <p:nvPicPr>
          <p:cNvPr id="7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727" y="1"/>
            <a:ext cx="1131272" cy="141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/>
          <p:cNvSpPr txBox="1"/>
          <p:nvPr/>
        </p:nvSpPr>
        <p:spPr>
          <a:xfrm>
            <a:off x="425686" y="1268760"/>
            <a:ext cx="839478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Open membership to people who support the objects of the club</a:t>
            </a:r>
          </a:p>
          <a:p>
            <a:pPr marL="457200" lvl="0" indent="-4572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One member one vote for members</a:t>
            </a:r>
          </a:p>
          <a:p>
            <a:pPr marL="457200" lvl="0" indent="-4572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Annual membership renewal</a:t>
            </a:r>
          </a:p>
          <a:p>
            <a:pPr marL="457200" lvl="0" indent="-4572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Able to raise money in a cost effective way </a:t>
            </a:r>
          </a:p>
          <a:p>
            <a:pPr marL="457200" lvl="0" indent="-4572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Able to raise money without changing the one member one vote dynamic</a:t>
            </a:r>
          </a:p>
          <a:p>
            <a:pPr marL="457200" lvl="0" indent="-4572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A governing board which is predominantly elected by the membership</a:t>
            </a:r>
          </a:p>
          <a:p>
            <a:pPr marL="457200" lvl="0" indent="-4572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Delegated authority given to staff/volunteers to operate day to day issues</a:t>
            </a:r>
          </a:p>
          <a:p>
            <a:pPr marL="457200" lvl="0" indent="-4572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A club that only spends what it earns with any profits reinvested</a:t>
            </a:r>
          </a:p>
          <a:p>
            <a:pPr marL="457200" lvl="0" indent="-4572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Assets of the club protected</a:t>
            </a:r>
          </a:p>
          <a:p>
            <a:pPr marL="457200" lvl="0" indent="-457200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n-lt"/>
              </a:rPr>
              <a:t>A legal structure that reflects what we are, and helps our profile </a:t>
            </a:r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460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086" y="1"/>
            <a:ext cx="136191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7955" y="1711363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 smtClean="0"/>
          </a:p>
        </p:txBody>
      </p:sp>
      <p:pic>
        <p:nvPicPr>
          <p:cNvPr id="1026" name="Picture 2" descr="4490-user_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30" y="16839"/>
            <a:ext cx="1518318" cy="1549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Telford_Unit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274" y="18276"/>
            <a:ext cx="10414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125px-AFC_Wimbled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267" y="159172"/>
            <a:ext cx="863370" cy="1400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656w7403yjr6d2dvgsk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470" y="172273"/>
            <a:ext cx="1160041" cy="1484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bramley_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051" y="130670"/>
            <a:ext cx="1314450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842" y="227621"/>
            <a:ext cx="1262113" cy="1332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rnjle3asgnyq2d4c8zmb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1" y="1707313"/>
            <a:ext cx="1296144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Clydebank_FC__old_logo_-logo-803B8C2691-seeklog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521" y="1736373"/>
            <a:ext cx="1376453" cy="137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 descr="Crusaders_20badge03_1_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489" y="1736373"/>
            <a:ext cx="1503989" cy="1378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 descr="Enfield_Town_FC%5B1%5D%5B1%5D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663" y="1785752"/>
            <a:ext cx="1068230" cy="1265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 descr="200px-Exeter_City_FC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843" y="1902208"/>
            <a:ext cx="1271243" cy="1063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fc-united-mancheste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956" y="1798045"/>
            <a:ext cx="1352564" cy="135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 descr="fronthemelstags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235" y="3150609"/>
            <a:ext cx="1372581" cy="1118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 descr="hendon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729" y="3112826"/>
            <a:ext cx="1308098" cy="130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 descr="20100108085422hunslet_hawks1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040" y="3233134"/>
            <a:ext cx="1298535" cy="120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20" descr="lewesfc1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575" y="3190702"/>
            <a:ext cx="1217946" cy="941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22" descr="http://upload.wikimedia.org/wikipedia/en/thumb/e/ef/GretnaFC_crest.png/150px-GretnaFC_crest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619" y="3115030"/>
            <a:ext cx="1234413" cy="134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c354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2" y="4509121"/>
            <a:ext cx="1027584" cy="1336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24" descr="CharityMerthyFC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031" y="4367783"/>
            <a:ext cx="7429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25" descr="n71543803747_6690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848" y="4496557"/>
            <a:ext cx="1219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27" descr="4990-user_icon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192" y="4335798"/>
            <a:ext cx="1155933" cy="1372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28" descr="150px-Portsmouth_FC_crest_2008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097" y="4448320"/>
            <a:ext cx="1088943" cy="124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29" descr="Prescotcables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1" b="14551"/>
          <a:stretch>
            <a:fillRect/>
          </a:stretch>
        </p:blipFill>
        <p:spPr bwMode="auto">
          <a:xfrm>
            <a:off x="6675534" y="4352133"/>
            <a:ext cx="1422283" cy="1340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30" descr="Rochdale_Hornets__col_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374" y="4131842"/>
            <a:ext cx="1155147" cy="154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31" descr="Runcorn_Linnets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63" y="5816525"/>
            <a:ext cx="998984" cy="998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32" descr="ANd9GcQXokyjFdYTyeoGz49cSJvORlvYRK7ZzWMrbScdblUbvIDlwP2u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495" y="5698514"/>
            <a:ext cx="819130" cy="111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" descr="http://www.seaton-rangers.co.uk/News/coat%20of%20arms%20small.jp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040" y="5805932"/>
            <a:ext cx="10477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36" descr="wrexham-1864-43-01207-297950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827" y="5755729"/>
            <a:ext cx="1331105" cy="1102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37" descr="200px-Wycombe_Wanderers_FC_logo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126" y="5644133"/>
            <a:ext cx="1193395" cy="119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Congleton-Town-Logo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366" y="1736373"/>
            <a:ext cx="1299532" cy="136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4" y="5556812"/>
            <a:ext cx="1080725" cy="129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inckley_AFC_logo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165" y="3150609"/>
            <a:ext cx="1067689" cy="1251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 descr="2731600_300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1" y="3109081"/>
            <a:ext cx="1468370" cy="1468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berdeen Roughnecks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7" y="227621"/>
            <a:ext cx="1127742" cy="112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009__001__club_crests__Stirling_Albion__1275569723_standard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239" y="5677121"/>
            <a:ext cx="1115616" cy="1115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26" descr="Newportfclogo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075" y="4559521"/>
            <a:ext cx="11049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http://cache.images.globalsportsmedia.com/soccer/teams/150x150/4870.pn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855" y="5700935"/>
            <a:ext cx="1079789" cy="107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54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6295862"/>
              </p:ext>
            </p:extLst>
          </p:nvPr>
        </p:nvGraphicFramePr>
        <p:xfrm>
          <a:off x="0" y="195994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383989" y="614591"/>
            <a:ext cx="8229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400" b="1" dirty="0" smtClean="0"/>
              <a:t>How they became community owned</a:t>
            </a:r>
            <a:endParaRPr lang="en-GB" sz="3400" b="1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275656"/>
              </p:ext>
            </p:extLst>
          </p:nvPr>
        </p:nvGraphicFramePr>
        <p:xfrm>
          <a:off x="4427983" y="2564904"/>
          <a:ext cx="4716015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727" y="1"/>
            <a:ext cx="1131272" cy="141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1259632" y="1779035"/>
            <a:ext cx="8604955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 dirty="0" smtClean="0">
                <a:latin typeface="+mn-lt"/>
              </a:rPr>
              <a:t>August 2013				   August 2014</a:t>
            </a:r>
          </a:p>
        </p:txBody>
      </p:sp>
    </p:spTree>
    <p:extLst>
      <p:ext uri="{BB962C8B-B14F-4D97-AF65-F5344CB8AC3E}">
        <p14:creationId xmlns:p14="http://schemas.microsoft.com/office/powerpoint/2010/main" val="8295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9625" y="1289775"/>
            <a:ext cx="842493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j-lt"/>
              </a:rPr>
              <a:t>Unincorporated </a:t>
            </a:r>
          </a:p>
          <a:p>
            <a:pPr marL="285750" indent="-2857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j-lt"/>
              </a:rPr>
              <a:t>Private Company Limited by Shares</a:t>
            </a:r>
          </a:p>
          <a:p>
            <a:pPr marL="285750" indent="-2857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j-lt"/>
              </a:rPr>
              <a:t>Company Limited by Guarantee</a:t>
            </a:r>
          </a:p>
          <a:p>
            <a:pPr marL="285750" indent="-2857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j-lt"/>
              </a:rPr>
              <a:t>Community Interest Company (by S or G)</a:t>
            </a:r>
          </a:p>
          <a:p>
            <a:pPr marL="285750" indent="-2857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j-lt"/>
              </a:rPr>
              <a:t>Community Benefit Society</a:t>
            </a:r>
          </a:p>
          <a:p>
            <a:pPr marL="285750" indent="-2857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j-lt"/>
              </a:rPr>
              <a:t>What about Charities? or </a:t>
            </a:r>
          </a:p>
          <a:p>
            <a:pPr marL="285750" indent="-2857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j-lt"/>
              </a:rPr>
              <a:t>Community Amateur </a:t>
            </a:r>
            <a:r>
              <a:rPr lang="en-GB" sz="2000" dirty="0">
                <a:latin typeface="+mj-lt"/>
              </a:rPr>
              <a:t>S</a:t>
            </a:r>
            <a:r>
              <a:rPr lang="en-GB" sz="2000" dirty="0" smtClean="0">
                <a:latin typeface="+mj-lt"/>
              </a:rPr>
              <a:t>ports </a:t>
            </a:r>
            <a:r>
              <a:rPr lang="en-GB" sz="2000" dirty="0">
                <a:latin typeface="+mj-lt"/>
              </a:rPr>
              <a:t>C</a:t>
            </a:r>
            <a:r>
              <a:rPr lang="en-GB" sz="2000" dirty="0" smtClean="0">
                <a:latin typeface="+mj-lt"/>
              </a:rPr>
              <a:t>lubs?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323527" y="398611"/>
            <a:ext cx="768919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400" b="1" dirty="0" smtClean="0">
                <a:solidFill>
                  <a:prstClr val="black"/>
                </a:solidFill>
                <a:latin typeface="+mj-lt"/>
              </a:rPr>
              <a:t>Potential legal models in non-league football </a:t>
            </a:r>
            <a:endParaRPr lang="en-GB" sz="3400" b="1" dirty="0">
              <a:solidFill>
                <a:prstClr val="black"/>
              </a:solidFill>
              <a:latin typeface="+mj-lt"/>
            </a:endParaRPr>
          </a:p>
        </p:txBody>
      </p:sp>
      <p:pic>
        <p:nvPicPr>
          <p:cNvPr id="7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727" y="1"/>
            <a:ext cx="1131272" cy="141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522" y="3818690"/>
            <a:ext cx="1153877" cy="64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870" y="2009444"/>
            <a:ext cx="800377" cy="569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ight Arrow 14"/>
          <p:cNvSpPr/>
          <p:nvPr/>
        </p:nvSpPr>
        <p:spPr>
          <a:xfrm>
            <a:off x="5063662" y="3389829"/>
            <a:ext cx="1584176" cy="339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34" name="Picture 10" descr="http://webarchive.nationalarchives.gov.uk/+/http:/www.bis.gov.uk/assets/cicregulator/images/home-page/cic-final-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247" y="3281894"/>
            <a:ext cx="1321524" cy="41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870" y="3181791"/>
            <a:ext cx="869864" cy="619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ight Arrow 19"/>
          <p:cNvSpPr/>
          <p:nvPr/>
        </p:nvSpPr>
        <p:spPr>
          <a:xfrm>
            <a:off x="5076057" y="5278151"/>
            <a:ext cx="1584176" cy="339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>
            <a:off x="5065915" y="1596542"/>
            <a:ext cx="1584176" cy="339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ight Arrow 21"/>
          <p:cNvSpPr/>
          <p:nvPr/>
        </p:nvSpPr>
        <p:spPr>
          <a:xfrm>
            <a:off x="5076057" y="4671089"/>
            <a:ext cx="1584176" cy="339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36" name="Picture 12" descr="http://www.clker.com/cliparts/1/1/9/2/12065738771352376078Arnoud999_Right_or_wrong_5.svg.me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581" y="1412776"/>
            <a:ext cx="577564" cy="57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grangesystems.com/images/site/hmrc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452" y="5109615"/>
            <a:ext cx="1039426" cy="643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www.uwt.org/site/images/organisations/charity-commission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460" y="4472876"/>
            <a:ext cx="142875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ight Arrow 27"/>
          <p:cNvSpPr/>
          <p:nvPr/>
        </p:nvSpPr>
        <p:spPr>
          <a:xfrm>
            <a:off x="5065915" y="2782690"/>
            <a:ext cx="1584176" cy="339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ight Arrow 28"/>
          <p:cNvSpPr/>
          <p:nvPr/>
        </p:nvSpPr>
        <p:spPr>
          <a:xfrm>
            <a:off x="5065915" y="2103111"/>
            <a:ext cx="1584176" cy="339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ight Arrow 29"/>
          <p:cNvSpPr/>
          <p:nvPr/>
        </p:nvSpPr>
        <p:spPr>
          <a:xfrm>
            <a:off x="5065915" y="4023941"/>
            <a:ext cx="1584176" cy="339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718" y="2611826"/>
            <a:ext cx="800377" cy="569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3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://img4.wikia.nocookie.net/__cb20121118055707/assassinscreed/images/a/af/Question_mark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581" y="4472876"/>
            <a:ext cx="463888" cy="58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img4.wikia.nocookie.net/__cb20121118055707/assassinscreed/images/a/af/Question_mark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420" y="5109615"/>
            <a:ext cx="463888" cy="58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71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9625" y="1289775"/>
            <a:ext cx="842493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GB" sz="2000" strike="sngStrike" dirty="0" smtClean="0">
                <a:latin typeface="+mj-lt"/>
              </a:rPr>
              <a:t>Unincorporated </a:t>
            </a:r>
          </a:p>
          <a:p>
            <a:pPr marL="285750" indent="-2857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GB" sz="2000" strike="sngStrike" dirty="0" smtClean="0">
                <a:latin typeface="+mj-lt"/>
              </a:rPr>
              <a:t>Private Company Limited by Shares</a:t>
            </a:r>
          </a:p>
          <a:p>
            <a:pPr marL="285750" indent="-2857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j-lt"/>
              </a:rPr>
              <a:t>Company Limited by Guarantee</a:t>
            </a:r>
          </a:p>
          <a:p>
            <a:pPr marL="285750" indent="-2857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j-lt"/>
              </a:rPr>
              <a:t>Community Interest Company (by S or G)</a:t>
            </a:r>
          </a:p>
          <a:p>
            <a:pPr marL="285750" indent="-2857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GB" sz="2000" dirty="0" smtClean="0">
                <a:latin typeface="+mj-lt"/>
              </a:rPr>
              <a:t>Community Benefit Society</a:t>
            </a:r>
          </a:p>
          <a:p>
            <a:pPr marL="285750" indent="-2857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GB" sz="2000" strike="sngStrike" dirty="0" smtClean="0">
                <a:latin typeface="+mj-lt"/>
              </a:rPr>
              <a:t>What about Charities? or </a:t>
            </a:r>
          </a:p>
          <a:p>
            <a:pPr marL="285750" indent="-2857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GB" sz="2000" strike="sngStrike" dirty="0" smtClean="0">
                <a:latin typeface="+mj-lt"/>
              </a:rPr>
              <a:t>Community Amateur </a:t>
            </a:r>
            <a:r>
              <a:rPr lang="en-GB" sz="2000" strike="sngStrike" dirty="0">
                <a:latin typeface="+mj-lt"/>
              </a:rPr>
              <a:t>S</a:t>
            </a:r>
            <a:r>
              <a:rPr lang="en-GB" sz="2000" strike="sngStrike" dirty="0" smtClean="0">
                <a:latin typeface="+mj-lt"/>
              </a:rPr>
              <a:t>ports </a:t>
            </a:r>
            <a:r>
              <a:rPr lang="en-GB" sz="2000" strike="sngStrike" dirty="0">
                <a:latin typeface="+mj-lt"/>
              </a:rPr>
              <a:t>C</a:t>
            </a:r>
            <a:r>
              <a:rPr lang="en-GB" sz="2000" strike="sngStrike" dirty="0" smtClean="0">
                <a:latin typeface="+mj-lt"/>
              </a:rPr>
              <a:t>lubs?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323527" y="398611"/>
            <a:ext cx="768919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400" b="1" dirty="0" smtClean="0">
                <a:solidFill>
                  <a:prstClr val="black"/>
                </a:solidFill>
                <a:latin typeface="+mj-lt"/>
              </a:rPr>
              <a:t>If we want community ownership at our level of football </a:t>
            </a:r>
            <a:endParaRPr lang="en-GB" sz="3400" b="1" dirty="0">
              <a:solidFill>
                <a:prstClr val="black"/>
              </a:solidFill>
              <a:latin typeface="+mj-lt"/>
            </a:endParaRPr>
          </a:p>
        </p:txBody>
      </p:sp>
      <p:pic>
        <p:nvPicPr>
          <p:cNvPr id="7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727" y="1"/>
            <a:ext cx="1131272" cy="141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522" y="3818690"/>
            <a:ext cx="1153877" cy="64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870" y="2009444"/>
            <a:ext cx="800377" cy="569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ight Arrow 14"/>
          <p:cNvSpPr/>
          <p:nvPr/>
        </p:nvSpPr>
        <p:spPr>
          <a:xfrm>
            <a:off x="5063662" y="3389829"/>
            <a:ext cx="1584176" cy="339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34" name="Picture 10" descr="http://webarchive.nationalarchives.gov.uk/+/http:/www.bis.gov.uk/assets/cicregulator/images/home-page/cic-final-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247" y="3281894"/>
            <a:ext cx="1321524" cy="41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870" y="3181791"/>
            <a:ext cx="869864" cy="619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ight Arrow 19"/>
          <p:cNvSpPr/>
          <p:nvPr/>
        </p:nvSpPr>
        <p:spPr>
          <a:xfrm>
            <a:off x="5076057" y="5278151"/>
            <a:ext cx="1584176" cy="339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>
            <a:off x="5065915" y="1596542"/>
            <a:ext cx="1584176" cy="339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ight Arrow 21"/>
          <p:cNvSpPr/>
          <p:nvPr/>
        </p:nvSpPr>
        <p:spPr>
          <a:xfrm>
            <a:off x="5076057" y="4671089"/>
            <a:ext cx="1584176" cy="339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36" name="Picture 12" descr="http://www.clker.com/cliparts/1/1/9/2/12065738771352376078Arnoud999_Right_or_wrong_5.svg.me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581" y="1412776"/>
            <a:ext cx="577564" cy="57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grangesystems.com/images/site/hmrc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861" y="5177426"/>
            <a:ext cx="1093760" cy="67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www.uwt.org/site/images/organisations/charity-commission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447" y="4529128"/>
            <a:ext cx="142875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ight Arrow 27"/>
          <p:cNvSpPr/>
          <p:nvPr/>
        </p:nvSpPr>
        <p:spPr>
          <a:xfrm>
            <a:off x="5065915" y="2782690"/>
            <a:ext cx="1584176" cy="339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ight Arrow 28"/>
          <p:cNvSpPr/>
          <p:nvPr/>
        </p:nvSpPr>
        <p:spPr>
          <a:xfrm>
            <a:off x="5065915" y="2103111"/>
            <a:ext cx="1584176" cy="339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ight Arrow 29"/>
          <p:cNvSpPr/>
          <p:nvPr/>
        </p:nvSpPr>
        <p:spPr>
          <a:xfrm>
            <a:off x="5065915" y="4023941"/>
            <a:ext cx="1584176" cy="339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718" y="2611826"/>
            <a:ext cx="800377" cy="569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63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086" y="1"/>
            <a:ext cx="136191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7955" y="1711363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308585" y="837882"/>
            <a:ext cx="745855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400" b="1" dirty="0" smtClean="0">
                <a:solidFill>
                  <a:prstClr val="black"/>
                </a:solidFill>
                <a:latin typeface="+mj-lt"/>
              </a:rPr>
              <a:t> </a:t>
            </a:r>
            <a:endParaRPr lang="en-GB" sz="3400" b="1" dirty="0">
              <a:solidFill>
                <a:prstClr val="black"/>
              </a:solidFill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593323"/>
              </p:ext>
            </p:extLst>
          </p:nvPr>
        </p:nvGraphicFramePr>
        <p:xfrm>
          <a:off x="447955" y="1711363"/>
          <a:ext cx="8564308" cy="5063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1679"/>
                <a:gridCol w="978144"/>
                <a:gridCol w="990781"/>
                <a:gridCol w="990781"/>
                <a:gridCol w="942923"/>
              </a:tblGrid>
              <a:tr h="78153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CLG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CIC </a:t>
                      </a:r>
                      <a:r>
                        <a:rPr lang="en-GB" dirty="0" smtClean="0"/>
                        <a:t>(hybrid)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CBS</a:t>
                      </a:r>
                      <a:endParaRPr lang="en-GB" sz="2400" dirty="0"/>
                    </a:p>
                  </a:txBody>
                  <a:tcPr/>
                </a:tc>
              </a:tr>
              <a:tr h="375010">
                <a:tc>
                  <a:txBody>
                    <a:bodyPr/>
                    <a:lstStyle/>
                    <a:p>
                      <a:r>
                        <a:rPr lang="en-GB" b="0" dirty="0" smtClean="0"/>
                        <a:t>Open membership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5010">
                <a:tc>
                  <a:txBody>
                    <a:bodyPr/>
                    <a:lstStyle/>
                    <a:p>
                      <a:r>
                        <a:rPr lang="en-GB" b="0" baseline="0" dirty="0" smtClean="0"/>
                        <a:t>One member one vote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5010">
                <a:tc>
                  <a:txBody>
                    <a:bodyPr/>
                    <a:lstStyle/>
                    <a:p>
                      <a:r>
                        <a:rPr lang="en-GB" b="0" dirty="0" smtClean="0"/>
                        <a:t>Annual membership renewal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5010">
                <a:tc>
                  <a:txBody>
                    <a:bodyPr/>
                    <a:lstStyle/>
                    <a:p>
                      <a:r>
                        <a:rPr lang="en-GB" b="0" dirty="0" smtClean="0"/>
                        <a:t>Cost effective way to raise money from shares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412186">
                <a:tc>
                  <a:txBody>
                    <a:bodyPr/>
                    <a:lstStyle/>
                    <a:p>
                      <a:r>
                        <a:rPr lang="en-GB" b="0" dirty="0" smtClean="0"/>
                        <a:t>Able to raise money from shares with</a:t>
                      </a:r>
                      <a:r>
                        <a:rPr lang="en-GB" b="0" baseline="0" dirty="0" smtClean="0"/>
                        <a:t> 1m 1v structure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en-GB" b="0" dirty="0" smtClean="0"/>
                        <a:t>Some</a:t>
                      </a:r>
                      <a:r>
                        <a:rPr lang="en-GB" b="0" baseline="0" dirty="0" smtClean="0"/>
                        <a:t> b</a:t>
                      </a:r>
                      <a:r>
                        <a:rPr lang="en-GB" b="0" dirty="0" smtClean="0"/>
                        <a:t>oard places elected annually by membership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54320">
                <a:tc>
                  <a:txBody>
                    <a:bodyPr/>
                    <a:lstStyle/>
                    <a:p>
                      <a:r>
                        <a:rPr lang="en-GB" b="0" dirty="0" smtClean="0"/>
                        <a:t>Board</a:t>
                      </a:r>
                      <a:r>
                        <a:rPr lang="en-GB" b="0" baseline="0" dirty="0" smtClean="0"/>
                        <a:t> able to delegate day to day activity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67213">
                <a:tc>
                  <a:txBody>
                    <a:bodyPr/>
                    <a:lstStyle/>
                    <a:p>
                      <a:r>
                        <a:rPr lang="en-GB" b="0" dirty="0" smtClean="0"/>
                        <a:t>Spend what we earn, profits</a:t>
                      </a:r>
                      <a:r>
                        <a:rPr lang="en-GB" b="0" baseline="0" dirty="0" smtClean="0"/>
                        <a:t> reinvested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84345">
                <a:tc>
                  <a:txBody>
                    <a:bodyPr/>
                    <a:lstStyle/>
                    <a:p>
                      <a:r>
                        <a:rPr lang="en-GB" b="0" dirty="0" smtClean="0"/>
                        <a:t>Assets protected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84345">
                <a:tc>
                  <a:txBody>
                    <a:bodyPr/>
                    <a:lstStyle/>
                    <a:p>
                      <a:r>
                        <a:rPr lang="en-GB" b="0" dirty="0" smtClean="0"/>
                        <a:t>Legal structure that helps our profile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323527" y="398611"/>
            <a:ext cx="720080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400" b="1" dirty="0" smtClean="0">
                <a:solidFill>
                  <a:prstClr val="black"/>
                </a:solidFill>
                <a:latin typeface="+mj-lt"/>
              </a:rPr>
              <a:t>Comparing the legal models that deliver community ownership  </a:t>
            </a:r>
            <a:endParaRPr lang="en-GB" sz="3400" b="1" dirty="0">
              <a:solidFill>
                <a:prstClr val="black"/>
              </a:solidFill>
              <a:latin typeface="+mj-lt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32886"/>
            <a:ext cx="523782" cy="69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51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086" y="1"/>
            <a:ext cx="136191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7955" y="1711363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308585" y="837882"/>
            <a:ext cx="745855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400" b="1" dirty="0" smtClean="0">
                <a:solidFill>
                  <a:prstClr val="black"/>
                </a:solidFill>
                <a:latin typeface="+mj-lt"/>
              </a:rPr>
              <a:t> </a:t>
            </a:r>
            <a:endParaRPr lang="en-GB" sz="3400" b="1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3527" y="398611"/>
            <a:ext cx="720080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400" b="1" dirty="0" smtClean="0">
                <a:solidFill>
                  <a:prstClr val="black"/>
                </a:solidFill>
                <a:latin typeface="+mj-lt"/>
              </a:rPr>
              <a:t>A few burning questions about supporter ownership?</a:t>
            </a:r>
            <a:endParaRPr lang="en-GB" sz="3400" b="1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1477" y="1481493"/>
            <a:ext cx="822850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Where is the money coming from?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Who makes the decisions?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How do we deal with outside investment?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Will we be competitive?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What would it cost to join?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Can volunteers really do this – will I see my </a:t>
            </a: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friends/family </a:t>
            </a:r>
            <a:r>
              <a:rPr lang="en-GB" sz="2000" dirty="0" err="1" smtClean="0">
                <a:solidFill>
                  <a:prstClr val="black"/>
                </a:solidFill>
                <a:latin typeface="Calibri"/>
              </a:rPr>
              <a:t>etc</a:t>
            </a: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 ever again</a:t>
            </a: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?!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Has it failed?</a:t>
            </a:r>
            <a:endParaRPr lang="en-GB" sz="2000" dirty="0" smtClean="0">
              <a:solidFill>
                <a:prstClr val="black"/>
              </a:solidFill>
              <a:latin typeface="Calibri"/>
            </a:endParaRP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How does this relate to the proposed ground development?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Is 100% ownership important?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Others?</a:t>
            </a:r>
          </a:p>
        </p:txBody>
      </p:sp>
    </p:spTree>
    <p:extLst>
      <p:ext uri="{BB962C8B-B14F-4D97-AF65-F5344CB8AC3E}">
        <p14:creationId xmlns:p14="http://schemas.microsoft.com/office/powerpoint/2010/main" val="8922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086" y="1"/>
            <a:ext cx="136191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7955" y="1711363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12864" y="1741329"/>
            <a:ext cx="8228501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Trading profit in 8 out of their 9 years as a community owned club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Play at the same level as the previous club that was wound up in 2004 with over £4 million of debt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Estimate about £300k of volunteer support per year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Formed strong partnership with local stakeholders which led to a new learning centre, artificial pitch and sports Dome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Secured a long term sponsor in Cap Gemini until 2017; great for budgeting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Symbol" panose="05050102010706020507" pitchFamily="18" charset="2"/>
              <a:buChar char="-"/>
            </a:pPr>
            <a:r>
              <a:rPr lang="en-GB" sz="2000" dirty="0" smtClean="0">
                <a:solidFill>
                  <a:prstClr val="black"/>
                </a:solidFill>
                <a:latin typeface="Calibri"/>
              </a:rPr>
              <a:t>More resilience with attendances holding up when the team has been playing badly and was relegated in 2012/13</a:t>
            </a:r>
            <a:endParaRPr lang="en-GB" sz="2000" dirty="0" smtClean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7589" y="850405"/>
            <a:ext cx="365151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3400" b="1" dirty="0" smtClean="0">
                <a:solidFill>
                  <a:prstClr val="black"/>
                </a:solidFill>
                <a:latin typeface="+mj-lt"/>
              </a:rPr>
              <a:t>AFC Telford United </a:t>
            </a:r>
          </a:p>
        </p:txBody>
      </p:sp>
      <p:pic>
        <p:nvPicPr>
          <p:cNvPr id="2050" name="Picture 2" descr="http://upload.wikimedia.org/wikipedia/en/9/9d/Telford_Unit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192" y="112060"/>
            <a:ext cx="1038225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339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2536" y="332656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prstClr val="black"/>
                </a:solidFill>
                <a:latin typeface="Calibri"/>
              </a:rPr>
              <a:t>How our relationship continues</a:t>
            </a:r>
            <a:endParaRPr lang="en-GB" sz="4000" b="1" dirty="0" smtClean="0"/>
          </a:p>
        </p:txBody>
      </p:sp>
      <p:pic>
        <p:nvPicPr>
          <p:cNvPr id="6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086" y="1"/>
            <a:ext cx="136191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39943877"/>
              </p:ext>
            </p:extLst>
          </p:nvPr>
        </p:nvGraphicFramePr>
        <p:xfrm>
          <a:off x="1288524" y="200047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1388540"/>
            <a:ext cx="2679826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+mj-lt"/>
              </a:rPr>
              <a:t>Membership 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en-GB" sz="1600" dirty="0" smtClean="0">
                <a:latin typeface="+mj-lt"/>
              </a:rPr>
              <a:t>free in 1</a:t>
            </a:r>
            <a:r>
              <a:rPr lang="en-GB" sz="1600" baseline="30000" dirty="0" smtClean="0">
                <a:latin typeface="+mj-lt"/>
              </a:rPr>
              <a:t>st</a:t>
            </a:r>
            <a:r>
              <a:rPr lang="en-GB" sz="1600" dirty="0" smtClean="0">
                <a:latin typeface="+mj-lt"/>
              </a:rPr>
              <a:t> year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en-GB" sz="1600" dirty="0" smtClean="0">
                <a:latin typeface="+mj-lt"/>
              </a:rPr>
              <a:t>£100 p/a thereafter (optional to </a:t>
            </a:r>
            <a:r>
              <a:rPr lang="en-GB" sz="1600" dirty="0" err="1" smtClean="0">
                <a:latin typeface="+mj-lt"/>
              </a:rPr>
              <a:t>rejoin</a:t>
            </a:r>
            <a:r>
              <a:rPr lang="en-GB" sz="1600" dirty="0" smtClean="0">
                <a:latin typeface="+mj-lt"/>
              </a:rPr>
              <a:t>)</a:t>
            </a:r>
          </a:p>
          <a:p>
            <a:endParaRPr lang="en-GB" sz="2000" dirty="0" smtClean="0">
              <a:latin typeface="+mj-lt"/>
            </a:endParaRPr>
          </a:p>
          <a:p>
            <a:r>
              <a:rPr lang="en-GB" sz="2000" dirty="0" smtClean="0">
                <a:latin typeface="+mj-lt"/>
              </a:rPr>
              <a:t>Clubs network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en-GB" sz="1600" dirty="0" smtClean="0">
                <a:latin typeface="+mj-lt"/>
              </a:rPr>
              <a:t>Annual clubs conference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en-GB" sz="1600" dirty="0" smtClean="0">
                <a:latin typeface="+mj-lt"/>
              </a:rPr>
              <a:t>Online forum, library, directory to share ideas and networks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endParaRPr lang="en-GB" sz="2000" dirty="0" smtClean="0">
              <a:latin typeface="+mj-lt"/>
            </a:endParaRPr>
          </a:p>
          <a:p>
            <a:r>
              <a:rPr lang="en-GB" sz="2000" dirty="0" smtClean="0">
                <a:latin typeface="+mj-lt"/>
              </a:rPr>
              <a:t>Legal helpline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en-GB" sz="1600" dirty="0" smtClean="0">
                <a:latin typeface="+mj-lt"/>
              </a:rPr>
              <a:t>DWF 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endParaRPr lang="en-GB" sz="1600" dirty="0">
              <a:latin typeface="+mj-lt"/>
            </a:endParaRPr>
          </a:p>
          <a:p>
            <a:r>
              <a:rPr lang="en-GB" sz="2000" dirty="0" smtClean="0">
                <a:latin typeface="+mj-lt"/>
              </a:rPr>
              <a:t>Research &amp; guidance 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en-GB" sz="1600" dirty="0" smtClean="0">
                <a:latin typeface="+mj-lt"/>
              </a:rPr>
              <a:t>Copies of our publications</a:t>
            </a:r>
          </a:p>
          <a:p>
            <a:endParaRPr lang="en-GB" sz="2000" dirty="0">
              <a:latin typeface="+mj-lt"/>
            </a:endParaRPr>
          </a:p>
          <a:p>
            <a:r>
              <a:rPr lang="en-GB" sz="2000" dirty="0" smtClean="0">
                <a:latin typeface="+mj-lt"/>
              </a:rPr>
              <a:t>Commercial partners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en-GB" sz="1600" dirty="0" smtClean="0">
                <a:latin typeface="+mj-lt"/>
              </a:rPr>
              <a:t>Opportunities for clubs in our network</a:t>
            </a:r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605488" y="1717961"/>
            <a:ext cx="2647031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+mj-lt"/>
              </a:rPr>
              <a:t>Promotion 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en-GB" sz="1600" dirty="0" smtClean="0">
                <a:latin typeface="+mj-lt"/>
              </a:rPr>
              <a:t>Showcasing clubs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endParaRPr lang="en-GB" sz="2000" dirty="0">
              <a:latin typeface="+mj-lt"/>
            </a:endParaRPr>
          </a:p>
          <a:p>
            <a:r>
              <a:rPr lang="en-GB" sz="2000" dirty="0" smtClean="0">
                <a:latin typeface="+mj-lt"/>
              </a:rPr>
              <a:t>Education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en-GB" sz="1600" dirty="0" smtClean="0">
                <a:latin typeface="+mj-lt"/>
              </a:rPr>
              <a:t>Highlighting best practice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endParaRPr lang="en-GB" sz="2000" dirty="0" smtClean="0">
              <a:latin typeface="+mj-lt"/>
            </a:endParaRPr>
          </a:p>
          <a:p>
            <a:r>
              <a:rPr lang="en-GB" sz="2000" dirty="0" smtClean="0">
                <a:latin typeface="+mj-lt"/>
              </a:rPr>
              <a:t>Lobbying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en-GB" sz="1600" dirty="0" smtClean="0">
                <a:latin typeface="+mj-lt"/>
              </a:rPr>
              <a:t>Working for changes that benefit member clubs </a:t>
            </a:r>
          </a:p>
          <a:p>
            <a:endParaRPr lang="en-GB" sz="1600" dirty="0">
              <a:latin typeface="+mj-lt"/>
            </a:endParaRPr>
          </a:p>
          <a:p>
            <a:r>
              <a:rPr lang="en-GB" sz="2000" dirty="0" smtClean="0">
                <a:latin typeface="+mj-lt"/>
              </a:rPr>
              <a:t>Policy &amp; research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en-GB" sz="1600" dirty="0" smtClean="0">
                <a:latin typeface="+mj-lt"/>
              </a:rPr>
              <a:t>Undertaking research &amp; co-ordinating policies for the benefit of member clubs (e.g. COSC)</a:t>
            </a:r>
            <a:r>
              <a:rPr lang="en-GB" sz="2000" dirty="0" smtClean="0">
                <a:latin typeface="+mj-lt"/>
              </a:rPr>
              <a:t> 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endParaRPr lang="en-GB" sz="1600" dirty="0" smtClean="0">
              <a:latin typeface="+mj-lt"/>
            </a:endParaRPr>
          </a:p>
          <a:p>
            <a:pPr marL="285750" indent="-285750">
              <a:buFont typeface="Symbol" panose="05050102010706020507" pitchFamily="18" charset="2"/>
              <a:buChar char="-"/>
            </a:pPr>
            <a:endParaRPr lang="en-GB" sz="1600" dirty="0" smtClean="0">
              <a:latin typeface="+mj-lt"/>
            </a:endParaRPr>
          </a:p>
          <a:p>
            <a:endParaRPr lang="en-GB" sz="2000" dirty="0">
              <a:latin typeface="+mj-lt"/>
            </a:endParaRPr>
          </a:p>
          <a:p>
            <a:endParaRPr lang="en-GB" sz="1600" dirty="0" smtClean="0">
              <a:latin typeface="+mj-lt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989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496461"/>
            <a:ext cx="76328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b="1" dirty="0" smtClean="0">
                <a:solidFill>
                  <a:prstClr val="black"/>
                </a:solidFill>
                <a:latin typeface="Calibri"/>
              </a:rPr>
              <a:t>Evidence based – some of our research</a:t>
            </a:r>
            <a:endParaRPr lang="en-GB" sz="3400" b="1" dirty="0" smtClean="0"/>
          </a:p>
        </p:txBody>
      </p:sp>
      <p:pic>
        <p:nvPicPr>
          <p:cNvPr id="6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086" y="1"/>
            <a:ext cx="136191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223" y="1851202"/>
            <a:ext cx="2447141" cy="345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9"/>
            <a:ext cx="3071416" cy="42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302" y="1213392"/>
            <a:ext cx="2917874" cy="409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44564"/>
            <a:ext cx="3407469" cy="2824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97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357962"/>
            <a:ext cx="76328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alibri"/>
              </a:rPr>
              <a:t>Service 1: Creating community owned clubs</a:t>
            </a:r>
          </a:p>
          <a:p>
            <a:pPr marL="457200" indent="-457200">
              <a:buFont typeface="Symbol" panose="05050102010706020507" pitchFamily="18" charset="2"/>
              <a:buChar char="-"/>
            </a:pPr>
            <a:r>
              <a:rPr lang="en-GB" sz="2400" dirty="0" smtClean="0">
                <a:latin typeface="Calibri"/>
              </a:rPr>
              <a:t>Our 3 stage model</a:t>
            </a:r>
            <a:endParaRPr lang="en-GB" sz="2400" dirty="0" smtClean="0"/>
          </a:p>
        </p:txBody>
      </p:sp>
      <p:pic>
        <p:nvPicPr>
          <p:cNvPr id="6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086" y="1"/>
            <a:ext cx="136191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614170" y="1581313"/>
            <a:ext cx="7848872" cy="4468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10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2000" b="1" dirty="0" smtClean="0">
                <a:solidFill>
                  <a:srgbClr val="FF0000"/>
                </a:solidFill>
                <a:latin typeface="+mj-lt"/>
              </a:rPr>
              <a:t>Club </a:t>
            </a:r>
            <a:r>
              <a:rPr lang="en-GB" sz="2000" b="1" dirty="0">
                <a:solidFill>
                  <a:srgbClr val="FF0000"/>
                </a:solidFill>
                <a:latin typeface="+mj-lt"/>
              </a:rPr>
              <a:t>health check</a:t>
            </a:r>
          </a:p>
          <a:p>
            <a:pPr marL="742950" lvl="1" indent="-285750">
              <a:lnSpc>
                <a:spcPct val="110000"/>
              </a:lnSpc>
              <a:spcAft>
                <a:spcPts val="800"/>
              </a:spcAft>
              <a:buFont typeface="Symbol"/>
              <a:buChar char="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An assessment of the Club in key areas </a:t>
            </a:r>
            <a:endParaRPr lang="en-GB" dirty="0" smtClean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lvl="1">
              <a:lnSpc>
                <a:spcPct val="110000"/>
              </a:lnSpc>
              <a:spcAft>
                <a:spcPts val="800"/>
              </a:spcAft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    (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governance, finance, compliance, operations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)</a:t>
            </a:r>
          </a:p>
          <a:p>
            <a:pPr marL="457200" lvl="0" indent="-457200">
              <a:lnSpc>
                <a:spcPct val="110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2000" b="1" dirty="0" smtClean="0">
                <a:solidFill>
                  <a:srgbClr val="FF0000"/>
                </a:solidFill>
                <a:latin typeface="+mj-lt"/>
              </a:rPr>
              <a:t>Community </a:t>
            </a:r>
            <a:r>
              <a:rPr lang="en-GB" sz="2000" b="1" dirty="0">
                <a:solidFill>
                  <a:srgbClr val="FF0000"/>
                </a:solidFill>
                <a:latin typeface="+mj-lt"/>
              </a:rPr>
              <a:t>Ownership</a:t>
            </a:r>
          </a:p>
          <a:p>
            <a:pPr marL="742950" lvl="1" indent="-285750">
              <a:lnSpc>
                <a:spcPct val="110000"/>
              </a:lnSpc>
              <a:spcAft>
                <a:spcPts val="800"/>
              </a:spcAft>
              <a:buFont typeface="Symbol"/>
              <a:buChar char="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Consultation with the 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community</a:t>
            </a:r>
          </a:p>
          <a:p>
            <a:pPr marL="742950" lvl="1" indent="-285750">
              <a:lnSpc>
                <a:spcPct val="110000"/>
              </a:lnSpc>
              <a:spcAft>
                <a:spcPts val="800"/>
              </a:spcAft>
              <a:buFont typeface="Symbol"/>
              <a:buChar char="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incorporation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of the appropriate legal 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model</a:t>
            </a:r>
          </a:p>
          <a:p>
            <a:pPr marL="742950" lvl="1" indent="-285750">
              <a:lnSpc>
                <a:spcPct val="110000"/>
              </a:lnSpc>
              <a:spcAft>
                <a:spcPts val="800"/>
              </a:spcAft>
              <a:buFont typeface="Symbol"/>
              <a:buChar char="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training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to the Board on their responsibilities  </a:t>
            </a:r>
          </a:p>
          <a:p>
            <a:pPr marL="457200" lvl="0" indent="-457200">
              <a:lnSpc>
                <a:spcPct val="110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2000" b="1" dirty="0" smtClean="0">
                <a:solidFill>
                  <a:srgbClr val="FF0000"/>
                </a:solidFill>
                <a:latin typeface="+mj-lt"/>
              </a:rPr>
              <a:t>Club </a:t>
            </a:r>
            <a:r>
              <a:rPr lang="en-GB" sz="2000" b="1" dirty="0">
                <a:solidFill>
                  <a:srgbClr val="FF0000"/>
                </a:solidFill>
                <a:latin typeface="+mj-lt"/>
              </a:rPr>
              <a:t>Development</a:t>
            </a:r>
          </a:p>
          <a:p>
            <a:pPr marL="742950" lvl="1" indent="-285750">
              <a:lnSpc>
                <a:spcPct val="110000"/>
              </a:lnSpc>
              <a:spcAft>
                <a:spcPts val="800"/>
              </a:spcAft>
              <a:buFont typeface="Symbol"/>
              <a:buChar char="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Supporting the Club identify opportunities they are now better positioned to take advantage of </a:t>
            </a:r>
            <a:endParaRPr lang="en-GB" dirty="0" smtClean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lvl="1">
              <a:lnSpc>
                <a:spcPct val="110000"/>
              </a:lnSpc>
              <a:spcAft>
                <a:spcPts val="800"/>
              </a:spcAft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   (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asset transfer, raising finance for facility development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etc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)</a:t>
            </a:r>
            <a:endParaRPr lang="en-GB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166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727" y="1"/>
            <a:ext cx="1131272" cy="141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3701317"/>
              </p:ext>
            </p:extLst>
          </p:nvPr>
        </p:nvGraphicFramePr>
        <p:xfrm>
          <a:off x="6174208" y="1781286"/>
          <a:ext cx="2969792" cy="3657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936"/>
            <a:ext cx="6516214" cy="683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741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638959"/>
            <a:ext cx="763284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alibri"/>
              </a:rPr>
              <a:t>Service 2: Developing community owned clubs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en-GB" sz="2400" dirty="0" smtClean="0">
                <a:latin typeface="Calibri"/>
              </a:rPr>
              <a:t>In a number of ways including</a:t>
            </a:r>
          </a:p>
          <a:p>
            <a:r>
              <a:rPr lang="en-GB" sz="3400" b="1" dirty="0" smtClean="0">
                <a:solidFill>
                  <a:prstClr val="black"/>
                </a:solidFill>
                <a:latin typeface="Calibri"/>
              </a:rPr>
              <a:t> </a:t>
            </a:r>
            <a:endParaRPr lang="en-GB" sz="3400" b="1" dirty="0" smtClean="0"/>
          </a:p>
        </p:txBody>
      </p:sp>
      <p:pic>
        <p:nvPicPr>
          <p:cNvPr id="6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086" y="1"/>
            <a:ext cx="136191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622910" y="2054731"/>
            <a:ext cx="7848872" cy="2636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10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2000" b="1" dirty="0" smtClean="0">
                <a:solidFill>
                  <a:srgbClr val="FF0000"/>
                </a:solidFill>
                <a:latin typeface="+mj-lt"/>
              </a:rPr>
              <a:t>Governance and club structure reviews</a:t>
            </a:r>
          </a:p>
          <a:p>
            <a:pPr marL="457200" lvl="0" indent="-457200">
              <a:lnSpc>
                <a:spcPct val="110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2000" b="1" dirty="0" smtClean="0">
                <a:solidFill>
                  <a:srgbClr val="FF0000"/>
                </a:solidFill>
                <a:latin typeface="+mj-lt"/>
              </a:rPr>
              <a:t>Feasibility studies for facility developments</a:t>
            </a:r>
          </a:p>
          <a:p>
            <a:pPr marL="457200" lvl="0" indent="-457200">
              <a:lnSpc>
                <a:spcPct val="110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2000" b="1" dirty="0" smtClean="0">
                <a:solidFill>
                  <a:srgbClr val="FF0000"/>
                </a:solidFill>
                <a:latin typeface="+mj-lt"/>
              </a:rPr>
              <a:t>Business planning</a:t>
            </a:r>
          </a:p>
          <a:p>
            <a:pPr marL="457200" lvl="0" indent="-457200">
              <a:lnSpc>
                <a:spcPct val="110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2000" b="1" dirty="0" smtClean="0">
                <a:solidFill>
                  <a:srgbClr val="FF0000"/>
                </a:solidFill>
                <a:latin typeface="+mj-lt"/>
              </a:rPr>
              <a:t>Asset transfer and protection</a:t>
            </a:r>
          </a:p>
          <a:p>
            <a:pPr marL="457200" lvl="0" indent="-457200">
              <a:lnSpc>
                <a:spcPct val="110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2000" b="1" dirty="0" smtClean="0">
                <a:solidFill>
                  <a:srgbClr val="FF0000"/>
                </a:solidFill>
                <a:latin typeface="+mj-lt"/>
              </a:rPr>
              <a:t>Identifying and securing finance, to include… </a:t>
            </a:r>
          </a:p>
          <a:p>
            <a:pPr lvl="0">
              <a:lnSpc>
                <a:spcPct val="110000"/>
              </a:lnSpc>
              <a:spcAft>
                <a:spcPts val="800"/>
              </a:spcAft>
            </a:pPr>
            <a:endParaRPr lang="en-GB" sz="20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482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46784"/>
            <a:ext cx="9144000" cy="443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086" y="1"/>
            <a:ext cx="136191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548680"/>
            <a:ext cx="72728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+mn-lt"/>
              </a:rPr>
              <a:t>C</a:t>
            </a:r>
            <a:r>
              <a:rPr lang="en-GB" sz="2800" b="1" dirty="0" smtClean="0">
                <a:latin typeface="+mn-lt"/>
              </a:rPr>
              <a:t>ommunity shares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en-GB" sz="2400" dirty="0">
                <a:latin typeface="+mj-lt"/>
              </a:rPr>
              <a:t>a</a:t>
            </a:r>
            <a:r>
              <a:rPr lang="en-GB" sz="2400" dirty="0" smtClean="0">
                <a:latin typeface="+mj-lt"/>
              </a:rPr>
              <a:t> new way to raise finance 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8791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496461"/>
            <a:ext cx="76328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prstClr val="black"/>
                </a:solidFill>
                <a:latin typeface="Calibri"/>
              </a:rPr>
              <a:t>Service 3: Exploring community ownership</a:t>
            </a:r>
          </a:p>
          <a:p>
            <a:pPr marL="457200" indent="-457200">
              <a:buFont typeface="Symbol" panose="05050102010706020507" pitchFamily="18" charset="2"/>
              <a:buChar char="-"/>
            </a:pPr>
            <a:r>
              <a:rPr lang="en-GB" sz="2800" dirty="0" smtClean="0">
                <a:solidFill>
                  <a:prstClr val="black"/>
                </a:solidFill>
                <a:latin typeface="Calibri"/>
              </a:rPr>
              <a:t>Normally to include</a:t>
            </a:r>
          </a:p>
          <a:p>
            <a:endParaRPr lang="en-GB" sz="2800" b="1" dirty="0" smtClean="0"/>
          </a:p>
        </p:txBody>
      </p:sp>
      <p:pic>
        <p:nvPicPr>
          <p:cNvPr id="6" name="Picture 3" descr="C:\Users\jamesm\AppData\Local\Microsoft\Windows\Temporary Internet Files\Content.Outlook\9OHRFY9D\SD_logo_club_develop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086" y="1"/>
            <a:ext cx="136191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4" y="6064471"/>
            <a:ext cx="3456385" cy="7829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03993" y="1601711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GB" sz="2000" dirty="0"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910" y="2054731"/>
            <a:ext cx="7848872" cy="219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10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2000" b="1" dirty="0" smtClean="0">
                <a:solidFill>
                  <a:srgbClr val="FF0000"/>
                </a:solidFill>
                <a:latin typeface="+mj-lt"/>
              </a:rPr>
              <a:t>Supporter/community consultations</a:t>
            </a:r>
          </a:p>
          <a:p>
            <a:pPr marL="457200" lvl="0" indent="-457200">
              <a:lnSpc>
                <a:spcPct val="110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2000" b="1" dirty="0" smtClean="0">
                <a:solidFill>
                  <a:srgbClr val="FF0000"/>
                </a:solidFill>
                <a:latin typeface="+mj-lt"/>
              </a:rPr>
              <a:t>Due diligence</a:t>
            </a:r>
          </a:p>
          <a:p>
            <a:pPr marL="457200" lvl="0" indent="-457200">
              <a:lnSpc>
                <a:spcPct val="110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2000" b="1" dirty="0" smtClean="0">
                <a:solidFill>
                  <a:srgbClr val="FF0000"/>
                </a:solidFill>
                <a:latin typeface="+mj-lt"/>
              </a:rPr>
              <a:t>Legal support</a:t>
            </a:r>
          </a:p>
          <a:p>
            <a:pPr marL="457200" lvl="0" indent="-457200">
              <a:lnSpc>
                <a:spcPct val="110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2000" b="1" dirty="0" smtClean="0">
                <a:solidFill>
                  <a:srgbClr val="FF0000"/>
                </a:solidFill>
                <a:latin typeface="+mj-lt"/>
              </a:rPr>
              <a:t>Raising finance </a:t>
            </a:r>
          </a:p>
          <a:p>
            <a:pPr marL="457200" lvl="0" indent="-457200">
              <a:lnSpc>
                <a:spcPct val="110000"/>
              </a:lnSpc>
              <a:spcAft>
                <a:spcPts val="800"/>
              </a:spcAft>
              <a:buFont typeface="+mj-lt"/>
              <a:buAutoNum type="arabicParenR"/>
            </a:pPr>
            <a:endParaRPr lang="en-GB" sz="20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433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13067</TotalTime>
  <Words>865</Words>
  <Application>Microsoft Office PowerPoint</Application>
  <PresentationFormat>On-screen Show (4:3)</PresentationFormat>
  <Paragraphs>172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SD Club Development</vt:lpstr>
      <vt:lpstr>PowerPoint Presentation</vt:lpstr>
      <vt:lpstr>PowerPoint Presentation</vt:lpstr>
      <vt:lpstr>      </vt:lpstr>
      <vt:lpstr>PowerPoint Presentation</vt:lpstr>
      <vt:lpstr>PowerPoint Presentation</vt:lpstr>
      <vt:lpstr>How they became community owned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Default</dc:creator>
  <cp:lastModifiedBy>jamesm</cp:lastModifiedBy>
  <cp:revision>364</cp:revision>
  <cp:lastPrinted>2013-08-05T15:50:21Z</cp:lastPrinted>
  <dcterms:created xsi:type="dcterms:W3CDTF">2012-07-03T09:57:09Z</dcterms:created>
  <dcterms:modified xsi:type="dcterms:W3CDTF">2015-01-16T11:01:22Z</dcterms:modified>
</cp:coreProperties>
</file>